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Roboto"/>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C3407C0-70D3-46C3-BD3A-88A461DE3226}">
  <a:tblStyle styleId="{4C3407C0-70D3-46C3-BD3A-88A461DE3226}"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Roboto-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bold.fntdata"/><Relationship Id="rId6" Type="http://schemas.openxmlformats.org/officeDocument/2006/relationships/slide" Target="slides/slide1.xml"/><Relationship Id="rId18" Type="http://schemas.openxmlformats.org/officeDocument/2006/relationships/font" Target="fonts/Roboto-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3683cd0adc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683cd0ad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Pass out copies to students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3683cd0adc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683cd0adc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Note: Finding Mean and Median is a sixth grade CCSS standard.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367e132530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67e13253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3579d6b884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579d6b884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3524fe7f5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524fe7f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38d4ac49af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8d4ac49af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3579d6b88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579d6b88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3579d6b884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579d6b884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THe control is the non-multitasking experiment.</a:t>
            </a:r>
            <a:endParaRPr/>
          </a:p>
          <a:p>
            <a:pPr indent="0" lvl="0" marL="0">
              <a:spcBef>
                <a:spcPts val="0"/>
              </a:spcBef>
              <a:spcAft>
                <a:spcPts val="0"/>
              </a:spcAft>
              <a:buNone/>
            </a:pPr>
            <a:r>
              <a:rPr lang="en"/>
              <a:t>The changed variable is if the bead sorting involves multitasking.</a:t>
            </a:r>
            <a:endParaRPr/>
          </a:p>
          <a:p>
            <a:pPr indent="0" lvl="0" marL="0" rtl="0">
              <a:spcBef>
                <a:spcPts val="0"/>
              </a:spcBef>
              <a:spcAft>
                <a:spcPts val="0"/>
              </a:spcAft>
              <a:buNone/>
            </a:pPr>
            <a:r>
              <a:rPr lang="en"/>
              <a:t>The measured variable is the amount of time to complete the bead sorting.</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3579d6b884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579d6b884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3683cd0ad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683cd0ad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This is sample date.  Use or Replace with your own data.</a:t>
            </a:r>
            <a:endParaRPr/>
          </a:p>
          <a:p>
            <a:pPr indent="0" lvl="0" marL="0" rtl="0">
              <a:spcBef>
                <a:spcPts val="0"/>
              </a:spcBef>
              <a:spcAft>
                <a:spcPts val="0"/>
              </a:spcAft>
              <a:buNone/>
            </a:pPr>
            <a:r>
              <a:rPr lang="en"/>
              <a:t>Pass out copies to students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367e132530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67e132530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General questions to consider before looking at specific data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1600"/>
              </a:spcBef>
              <a:spcAft>
                <a:spcPts val="0"/>
              </a:spcAft>
              <a:buClr>
                <a:schemeClr val="lt1"/>
              </a:buClr>
              <a:buSzPts val="1400"/>
              <a:buChar char="○"/>
              <a:defRPr>
                <a:solidFill>
                  <a:schemeClr val="lt1"/>
                </a:solidFill>
              </a:defRPr>
            </a:lvl2pPr>
            <a:lvl3pPr indent="-317500" lvl="2" marL="1371600" algn="ctr">
              <a:spcBef>
                <a:spcPts val="1600"/>
              </a:spcBef>
              <a:spcAft>
                <a:spcPts val="0"/>
              </a:spcAft>
              <a:buClr>
                <a:schemeClr val="lt1"/>
              </a:buClr>
              <a:buSzPts val="1400"/>
              <a:buChar char="■"/>
              <a:defRPr>
                <a:solidFill>
                  <a:schemeClr val="lt1"/>
                </a:solidFill>
              </a:defRPr>
            </a:lvl3pPr>
            <a:lvl4pPr indent="-317500" lvl="3" marL="1828800" algn="ctr">
              <a:spcBef>
                <a:spcPts val="1600"/>
              </a:spcBef>
              <a:spcAft>
                <a:spcPts val="0"/>
              </a:spcAft>
              <a:buClr>
                <a:schemeClr val="lt1"/>
              </a:buClr>
              <a:buSzPts val="1400"/>
              <a:buChar char="●"/>
              <a:defRPr>
                <a:solidFill>
                  <a:schemeClr val="lt1"/>
                </a:solidFill>
              </a:defRPr>
            </a:lvl4pPr>
            <a:lvl5pPr indent="-317500" lvl="4" marL="2286000" algn="ctr">
              <a:spcBef>
                <a:spcPts val="1600"/>
              </a:spcBef>
              <a:spcAft>
                <a:spcPts val="0"/>
              </a:spcAft>
              <a:buClr>
                <a:schemeClr val="lt1"/>
              </a:buClr>
              <a:buSzPts val="1400"/>
              <a:buChar char="○"/>
              <a:defRPr>
                <a:solidFill>
                  <a:schemeClr val="lt1"/>
                </a:solidFill>
              </a:defRPr>
            </a:lvl5pPr>
            <a:lvl6pPr indent="-317500" lvl="5" marL="2743200" algn="ctr">
              <a:spcBef>
                <a:spcPts val="1600"/>
              </a:spcBef>
              <a:spcAft>
                <a:spcPts val="0"/>
              </a:spcAft>
              <a:buClr>
                <a:schemeClr val="lt1"/>
              </a:buClr>
              <a:buSzPts val="1400"/>
              <a:buChar char="■"/>
              <a:defRPr>
                <a:solidFill>
                  <a:schemeClr val="lt1"/>
                </a:solidFill>
              </a:defRPr>
            </a:lvl6pPr>
            <a:lvl7pPr indent="-317500" lvl="6" marL="3200400" algn="ctr">
              <a:spcBef>
                <a:spcPts val="1600"/>
              </a:spcBef>
              <a:spcAft>
                <a:spcPts val="0"/>
              </a:spcAft>
              <a:buClr>
                <a:schemeClr val="lt1"/>
              </a:buClr>
              <a:buSzPts val="1400"/>
              <a:buChar char="●"/>
              <a:defRPr>
                <a:solidFill>
                  <a:schemeClr val="lt1"/>
                </a:solidFill>
              </a:defRPr>
            </a:lvl7pPr>
            <a:lvl8pPr indent="-317500" lvl="7" marL="3657600" algn="ctr">
              <a:spcBef>
                <a:spcPts val="1600"/>
              </a:spcBef>
              <a:spcAft>
                <a:spcPts val="0"/>
              </a:spcAft>
              <a:buClr>
                <a:schemeClr val="lt1"/>
              </a:buClr>
              <a:buSzPts val="1400"/>
              <a:buChar char="○"/>
              <a:defRPr>
                <a:solidFill>
                  <a:schemeClr val="lt1"/>
                </a:solidFill>
              </a:defRPr>
            </a:lvl8pPr>
            <a:lvl9pPr indent="-317500" lvl="8" marL="4114800" algn="ctr">
              <a:spcBef>
                <a:spcPts val="1600"/>
              </a:spcBef>
              <a:spcAft>
                <a:spcPts val="160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3"/>
          <p:cNvSpPr txBox="1"/>
          <p:nvPr>
            <p:ph type="ctrTitle"/>
          </p:nvPr>
        </p:nvSpPr>
        <p:spPr>
          <a:xfrm>
            <a:off x="598100" y="1775222"/>
            <a:ext cx="8222100" cy="838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t>Multitasking Mania</a:t>
            </a:r>
            <a:endParaRPr/>
          </a:p>
        </p:txBody>
      </p:sp>
      <p:sp>
        <p:nvSpPr>
          <p:cNvPr id="86" name="Google Shape;86;p13"/>
          <p:cNvSpPr txBox="1"/>
          <p:nvPr>
            <p:ph idx="1" type="subTitle"/>
          </p:nvPr>
        </p:nvSpPr>
        <p:spPr>
          <a:xfrm>
            <a:off x="598088" y="2715913"/>
            <a:ext cx="8222100" cy="4329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STEM Process-Based Learning Unit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2"/>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600"/>
              <a:t>Bead Investigation: Analysis</a:t>
            </a:r>
            <a:endParaRPr b="1" sz="3600"/>
          </a:p>
        </p:txBody>
      </p:sp>
      <p:sp>
        <p:nvSpPr>
          <p:cNvPr id="140" name="Google Shape;140;p22"/>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t>Which team and project took the longest amount of time?</a:t>
            </a:r>
            <a:endParaRPr sz="2400"/>
          </a:p>
          <a:p>
            <a:pPr indent="0" lvl="0" marL="0">
              <a:spcBef>
                <a:spcPts val="1600"/>
              </a:spcBef>
              <a:spcAft>
                <a:spcPts val="0"/>
              </a:spcAft>
              <a:buNone/>
            </a:pPr>
            <a:r>
              <a:rPr lang="en" sz="2400"/>
              <a:t>Which team and project took the shortest amount of time?</a:t>
            </a:r>
            <a:endParaRPr sz="2400"/>
          </a:p>
          <a:p>
            <a:pPr indent="0" lvl="0" marL="0">
              <a:spcBef>
                <a:spcPts val="1600"/>
              </a:spcBef>
              <a:spcAft>
                <a:spcPts val="0"/>
              </a:spcAft>
              <a:buNone/>
            </a:pPr>
            <a:r>
              <a:rPr lang="en" sz="2400"/>
              <a:t>What trends do you notice?  </a:t>
            </a:r>
            <a:r>
              <a:rPr lang="en" sz="2400"/>
              <a:t>Can you make any predictions about future experiments? </a:t>
            </a:r>
            <a:endParaRPr sz="2400"/>
          </a:p>
          <a:p>
            <a:pPr indent="0" lvl="0" marL="0">
              <a:spcBef>
                <a:spcPts val="1600"/>
              </a:spcBef>
              <a:spcAft>
                <a:spcPts val="0"/>
              </a:spcAft>
              <a:buNone/>
            </a:pPr>
            <a:r>
              <a:rPr lang="en" sz="2400"/>
              <a:t>Is there a way to more easily compare the two projects?</a:t>
            </a:r>
            <a:endParaRPr sz="2400"/>
          </a:p>
          <a:p>
            <a:pPr indent="0" lvl="0" marL="457200">
              <a:spcBef>
                <a:spcPts val="1600"/>
              </a:spcBef>
              <a:spcAft>
                <a:spcPts val="1600"/>
              </a:spcAft>
              <a:buNone/>
            </a:pPr>
            <a:r>
              <a:rPr lang="en" sz="2400">
                <a:solidFill>
                  <a:schemeClr val="accent3"/>
                </a:solidFill>
              </a:rPr>
              <a:t>Find the mean (average) and median!</a:t>
            </a:r>
            <a:endParaRPr sz="2400">
              <a:solidFill>
                <a:schemeClr val="accent3"/>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3"/>
          <p:cNvSpPr txBox="1"/>
          <p:nvPr>
            <p:ph type="title"/>
          </p:nvPr>
        </p:nvSpPr>
        <p:spPr>
          <a:xfrm>
            <a:off x="127125" y="181400"/>
            <a:ext cx="8909100" cy="607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400"/>
              <a:t>Bead Investigation: Finding Median &amp; Mean</a:t>
            </a:r>
            <a:endParaRPr b="1" sz="3400"/>
          </a:p>
        </p:txBody>
      </p:sp>
      <p:sp>
        <p:nvSpPr>
          <p:cNvPr id="146" name="Google Shape;146;p23"/>
          <p:cNvSpPr txBox="1"/>
          <p:nvPr>
            <p:ph idx="1" type="body"/>
          </p:nvPr>
        </p:nvSpPr>
        <p:spPr>
          <a:xfrm>
            <a:off x="311700" y="772675"/>
            <a:ext cx="8520600" cy="3339000"/>
          </a:xfrm>
          <a:prstGeom prst="rect">
            <a:avLst/>
          </a:prstGeom>
        </p:spPr>
        <p:txBody>
          <a:bodyPr anchorCtr="0" anchor="t" bIns="91425" lIns="91425" spcFirstLastPara="1" rIns="91425" wrap="square" tIns="91425">
            <a:noAutofit/>
          </a:bodyPr>
          <a:lstStyle/>
          <a:p>
            <a:pPr indent="0" lvl="0" marL="0" rtl="0">
              <a:lnSpc>
                <a:spcPct val="100000"/>
              </a:lnSpc>
              <a:spcBef>
                <a:spcPts val="1000"/>
              </a:spcBef>
              <a:spcAft>
                <a:spcPts val="0"/>
              </a:spcAft>
              <a:buNone/>
            </a:pPr>
            <a:r>
              <a:rPr lang="en" sz="2000"/>
              <a:t>A </a:t>
            </a:r>
            <a:r>
              <a:rPr b="1" lang="en" sz="2000">
                <a:solidFill>
                  <a:schemeClr val="accent3"/>
                </a:solidFill>
              </a:rPr>
              <a:t>median</a:t>
            </a:r>
            <a:r>
              <a:rPr lang="en" sz="2000"/>
              <a:t> is simply the “middle” value in a group of values that have been placed in order from the smallest to the largest. </a:t>
            </a:r>
            <a:endParaRPr sz="2000"/>
          </a:p>
          <a:p>
            <a:pPr indent="0" lvl="0" marL="0" rtl="0">
              <a:lnSpc>
                <a:spcPct val="100000"/>
              </a:lnSpc>
              <a:spcBef>
                <a:spcPts val="1000"/>
              </a:spcBef>
              <a:spcAft>
                <a:spcPts val="0"/>
              </a:spcAft>
              <a:buNone/>
            </a:pPr>
            <a:r>
              <a:rPr lang="en" sz="2000"/>
              <a:t>For example, given the numbers 1, 3, 7, 8, and 9, the </a:t>
            </a:r>
            <a:r>
              <a:rPr b="1" lang="en" sz="2000">
                <a:solidFill>
                  <a:schemeClr val="accent3"/>
                </a:solidFill>
              </a:rPr>
              <a:t>median</a:t>
            </a:r>
            <a:r>
              <a:rPr lang="en" sz="2000"/>
              <a:t> is 7, because there are two number in the group less than 7 (1 &amp; 3) and two numbers in the group that are greater than 7 (8 &amp; 9).  </a:t>
            </a:r>
            <a:endParaRPr sz="2000"/>
          </a:p>
          <a:p>
            <a:pPr indent="0" lvl="0" marL="0" rtl="0">
              <a:lnSpc>
                <a:spcPct val="100000"/>
              </a:lnSpc>
              <a:spcBef>
                <a:spcPts val="1000"/>
              </a:spcBef>
              <a:spcAft>
                <a:spcPts val="0"/>
              </a:spcAft>
              <a:buNone/>
            </a:pPr>
            <a:r>
              <a:rPr lang="en" sz="2000"/>
              <a:t>If we have an even number of values, then the </a:t>
            </a:r>
            <a:r>
              <a:rPr b="1" lang="en" sz="2000">
                <a:solidFill>
                  <a:schemeClr val="accent3"/>
                </a:solidFill>
              </a:rPr>
              <a:t>median</a:t>
            </a:r>
            <a:r>
              <a:rPr lang="en" sz="2000"/>
              <a:t> is halfway between the two in the middle.  For example: given (1, 3, 5, 6, 8, 9), the </a:t>
            </a:r>
            <a:r>
              <a:rPr b="1" lang="en" sz="2000">
                <a:solidFill>
                  <a:schemeClr val="accent3"/>
                </a:solidFill>
              </a:rPr>
              <a:t>median</a:t>
            </a:r>
            <a:r>
              <a:rPr lang="en" sz="2000"/>
              <a:t> is halfway between 5 and 6, or 5 and ½, or 5.5</a:t>
            </a:r>
            <a:r>
              <a:rPr lang="en" sz="2000"/>
              <a:t>.</a:t>
            </a:r>
            <a:endParaRPr sz="2000"/>
          </a:p>
          <a:p>
            <a:pPr indent="0" lvl="0" marL="0" rtl="0">
              <a:lnSpc>
                <a:spcPct val="100000"/>
              </a:lnSpc>
              <a:spcBef>
                <a:spcPts val="1000"/>
              </a:spcBef>
              <a:spcAft>
                <a:spcPts val="0"/>
              </a:spcAft>
              <a:buNone/>
            </a:pPr>
            <a:r>
              <a:rPr lang="en" sz="2000"/>
              <a:t>A </a:t>
            </a:r>
            <a:r>
              <a:rPr b="1" lang="en" sz="2000">
                <a:solidFill>
                  <a:schemeClr val="accent3"/>
                </a:solidFill>
              </a:rPr>
              <a:t>mean</a:t>
            </a:r>
            <a:r>
              <a:rPr lang="en" sz="2000"/>
              <a:t> is usually called the “average”.  In this case, if we add up all the RED times for fourth period, and then divide by the number of RED projects, we would have the average time to complete a RED project.</a:t>
            </a:r>
            <a:endParaRPr sz="2000"/>
          </a:p>
          <a:p>
            <a:pPr indent="0" lvl="0" marL="0" rtl="0">
              <a:spcBef>
                <a:spcPts val="1000"/>
              </a:spcBef>
              <a:spcAft>
                <a:spcPts val="0"/>
              </a:spcAft>
              <a:buNone/>
            </a:pPr>
            <a:r>
              <a:t/>
            </a:r>
            <a:endParaRPr sz="2000"/>
          </a:p>
          <a:p>
            <a:pPr indent="0" lvl="0" marL="0" rtl="0">
              <a:spcBef>
                <a:spcPts val="1600"/>
              </a:spcBef>
              <a:spcAft>
                <a:spcPts val="1600"/>
              </a:spcAft>
              <a:buNone/>
            </a:pPr>
            <a:r>
              <a:t/>
            </a:r>
            <a:endParaRPr sz="20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4"/>
          <p:cNvSpPr txBox="1"/>
          <p:nvPr>
            <p:ph type="title"/>
          </p:nvPr>
        </p:nvSpPr>
        <p:spPr>
          <a:xfrm>
            <a:off x="311700" y="257600"/>
            <a:ext cx="8520600" cy="607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600"/>
              <a:t>Bead Investigation: </a:t>
            </a:r>
            <a:r>
              <a:rPr b="1" lang="en" sz="3600"/>
              <a:t>Conclusion</a:t>
            </a:r>
            <a:endParaRPr b="1" sz="3600"/>
          </a:p>
        </p:txBody>
      </p:sp>
      <p:sp>
        <p:nvSpPr>
          <p:cNvPr id="152" name="Google Shape;152;p24"/>
          <p:cNvSpPr txBox="1"/>
          <p:nvPr>
            <p:ph idx="1" type="body"/>
          </p:nvPr>
        </p:nvSpPr>
        <p:spPr>
          <a:xfrm>
            <a:off x="311700" y="1229875"/>
            <a:ext cx="8520600" cy="5223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rPr lang="en" sz="3200"/>
              <a:t> </a:t>
            </a:r>
            <a:endParaRPr sz="3200"/>
          </a:p>
        </p:txBody>
      </p:sp>
      <p:sp>
        <p:nvSpPr>
          <p:cNvPr id="153" name="Google Shape;153;p24"/>
          <p:cNvSpPr txBox="1"/>
          <p:nvPr/>
        </p:nvSpPr>
        <p:spPr>
          <a:xfrm>
            <a:off x="311700" y="2269550"/>
            <a:ext cx="8520600" cy="881400"/>
          </a:xfrm>
          <a:prstGeom prst="rect">
            <a:avLst/>
          </a:prstGeom>
          <a:noFill/>
          <a:ln>
            <a:noFill/>
          </a:ln>
        </p:spPr>
        <p:txBody>
          <a:bodyPr anchorCtr="0" anchor="ctr" bIns="91425" lIns="91425" spcFirstLastPara="1" rIns="91425" wrap="square" tIns="91425">
            <a:noAutofit/>
          </a:bodyPr>
          <a:lstStyle/>
          <a:p>
            <a:pPr indent="0" lvl="0" marL="0" rtl="0">
              <a:lnSpc>
                <a:spcPct val="115000"/>
              </a:lnSpc>
              <a:spcBef>
                <a:spcPts val="0"/>
              </a:spcBef>
              <a:spcAft>
                <a:spcPts val="0"/>
              </a:spcAft>
              <a:buNone/>
            </a:pPr>
            <a:r>
              <a:rPr lang="en" sz="3200">
                <a:solidFill>
                  <a:schemeClr val="dk2"/>
                </a:solidFill>
                <a:latin typeface="Roboto"/>
                <a:ea typeface="Roboto"/>
                <a:cs typeface="Roboto"/>
                <a:sym typeface="Roboto"/>
              </a:rPr>
              <a:t>What conclusion can we make about multitasking from the experiments?</a:t>
            </a:r>
            <a:endParaRPr sz="3200">
              <a:solidFill>
                <a:schemeClr val="dk2"/>
              </a:solidFill>
              <a:latin typeface="Roboto"/>
              <a:ea typeface="Roboto"/>
              <a:cs typeface="Roboto"/>
              <a:sym typeface="Roboto"/>
            </a:endParaRPr>
          </a:p>
          <a:p>
            <a:pPr indent="0" lvl="0" marL="0" rtl="0">
              <a:lnSpc>
                <a:spcPct val="115000"/>
              </a:lnSpc>
              <a:spcBef>
                <a:spcPts val="1600"/>
              </a:spcBef>
              <a:spcAft>
                <a:spcPts val="0"/>
              </a:spcAft>
              <a:buNone/>
            </a:pPr>
            <a:r>
              <a:rPr lang="en" sz="3200">
                <a:solidFill>
                  <a:schemeClr val="dk2"/>
                </a:solidFill>
                <a:latin typeface="Roboto"/>
                <a:ea typeface="Roboto"/>
                <a:cs typeface="Roboto"/>
                <a:sym typeface="Roboto"/>
              </a:rPr>
              <a:t>What data supports your conclusion?</a:t>
            </a:r>
            <a:endParaRPr sz="3200">
              <a:solidFill>
                <a:schemeClr val="dk2"/>
              </a:solidFill>
              <a:latin typeface="Roboto"/>
              <a:ea typeface="Roboto"/>
              <a:cs typeface="Roboto"/>
              <a:sym typeface="Roboto"/>
            </a:endParaRPr>
          </a:p>
          <a:p>
            <a:pPr indent="0" lvl="0" marL="0" rtl="0">
              <a:lnSpc>
                <a:spcPct val="115000"/>
              </a:lnSpc>
              <a:spcBef>
                <a:spcPts val="1600"/>
              </a:spcBef>
              <a:spcAft>
                <a:spcPts val="1600"/>
              </a:spcAft>
              <a:buNone/>
            </a:pPr>
            <a:r>
              <a:rPr lang="en" sz="3200">
                <a:solidFill>
                  <a:schemeClr val="dk2"/>
                </a:solidFill>
                <a:latin typeface="Roboto"/>
                <a:ea typeface="Roboto"/>
                <a:cs typeface="Roboto"/>
                <a:sym typeface="Roboto"/>
              </a:rPr>
              <a:t>Was your original hypothesis correct? Explain your thinking.</a:t>
            </a:r>
            <a:endParaRPr sz="3200">
              <a:solidFill>
                <a:schemeClr val="dk2"/>
              </a:solidFill>
              <a:latin typeface="Roboto"/>
              <a:ea typeface="Roboto"/>
              <a:cs typeface="Roboto"/>
              <a:sym typeface="Roboto"/>
            </a:endParaRPr>
          </a:p>
        </p:txBody>
      </p:sp>
      <p:sp>
        <p:nvSpPr>
          <p:cNvPr id="154" name="Google Shape;154;p24"/>
          <p:cNvSpPr txBox="1"/>
          <p:nvPr/>
        </p:nvSpPr>
        <p:spPr>
          <a:xfrm>
            <a:off x="311700" y="2721250"/>
            <a:ext cx="8323800" cy="947400"/>
          </a:xfrm>
          <a:prstGeom prst="rect">
            <a:avLst/>
          </a:prstGeom>
          <a:noFill/>
          <a:ln>
            <a:noFill/>
          </a:ln>
        </p:spPr>
        <p:txBody>
          <a:bodyPr anchorCtr="0" anchor="ctr" bIns="91425" lIns="91425" spcFirstLastPara="1" rIns="91425" wrap="square" tIns="91425">
            <a:noAutofit/>
          </a:bodyPr>
          <a:lstStyle/>
          <a:p>
            <a:pPr indent="0" lvl="0" marL="0" rtl="0">
              <a:lnSpc>
                <a:spcPct val="115000"/>
              </a:lnSpc>
              <a:spcBef>
                <a:spcPts val="0"/>
              </a:spcBef>
              <a:spcAft>
                <a:spcPts val="0"/>
              </a:spcAft>
              <a:buNone/>
            </a:pPr>
            <a:r>
              <a:t/>
            </a:r>
            <a:endParaRPr sz="3200">
              <a:solidFill>
                <a:schemeClr val="dk2"/>
              </a:solidFill>
              <a:latin typeface="Roboto"/>
              <a:ea typeface="Roboto"/>
              <a:cs typeface="Roboto"/>
              <a:sym typeface="Roboto"/>
            </a:endParaRPr>
          </a:p>
          <a:p>
            <a:pPr indent="0" lvl="0" marL="0" rtl="0">
              <a:lnSpc>
                <a:spcPct val="115000"/>
              </a:lnSpc>
              <a:spcBef>
                <a:spcPts val="1600"/>
              </a:spcBef>
              <a:spcAft>
                <a:spcPts val="1600"/>
              </a:spcAft>
              <a:buNone/>
            </a:pPr>
            <a:r>
              <a:t/>
            </a:r>
            <a:endParaRPr sz="3200">
              <a:solidFill>
                <a:schemeClr val="dk2"/>
              </a:solidFill>
              <a:latin typeface="Roboto"/>
              <a:ea typeface="Roboto"/>
              <a:cs typeface="Roboto"/>
              <a:sym typeface="Roboto"/>
            </a:endParaRPr>
          </a:p>
        </p:txBody>
      </p:sp>
      <p:sp>
        <p:nvSpPr>
          <p:cNvPr id="155" name="Google Shape;155;p24"/>
          <p:cNvSpPr txBox="1"/>
          <p:nvPr/>
        </p:nvSpPr>
        <p:spPr>
          <a:xfrm>
            <a:off x="218000" y="2904650"/>
            <a:ext cx="8614200" cy="2163900"/>
          </a:xfrm>
          <a:prstGeom prst="rect">
            <a:avLst/>
          </a:prstGeom>
          <a:noFill/>
          <a:ln>
            <a:noFill/>
          </a:ln>
        </p:spPr>
        <p:txBody>
          <a:bodyPr anchorCtr="0" anchor="ctr" bIns="91425" lIns="91425" spcFirstLastPara="1" rIns="91425" wrap="square" tIns="91425">
            <a:noAutofit/>
          </a:bodyPr>
          <a:lstStyle/>
          <a:p>
            <a:pPr indent="0" lvl="0" marL="0" rtl="0">
              <a:lnSpc>
                <a:spcPct val="115000"/>
              </a:lnSpc>
              <a:spcBef>
                <a:spcPts val="0"/>
              </a:spcBef>
              <a:spcAft>
                <a:spcPts val="1600"/>
              </a:spcAft>
              <a:buNone/>
            </a:pPr>
            <a:r>
              <a:t/>
            </a:r>
            <a:endParaRPr sz="3200">
              <a:solidFill>
                <a:schemeClr val="dk2"/>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4"/>
          <p:cNvSpPr txBox="1"/>
          <p:nvPr>
            <p:ph type="title"/>
          </p:nvPr>
        </p:nvSpPr>
        <p:spPr>
          <a:xfrm>
            <a:off x="215150" y="714800"/>
            <a:ext cx="88311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b="1" sz="5500"/>
          </a:p>
          <a:p>
            <a:pPr indent="0" lvl="0" marL="0" rtl="0" algn="ctr">
              <a:spcBef>
                <a:spcPts val="0"/>
              </a:spcBef>
              <a:spcAft>
                <a:spcPts val="0"/>
              </a:spcAft>
              <a:buNone/>
            </a:pPr>
            <a:r>
              <a:rPr lang="en" sz="5500"/>
              <a:t>Data Analysis</a:t>
            </a:r>
            <a:endParaRPr sz="5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5"/>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 sz="3600"/>
              <a:t>Learning Targets</a:t>
            </a:r>
            <a:endParaRPr b="1" sz="3600"/>
          </a:p>
        </p:txBody>
      </p:sp>
      <p:sp>
        <p:nvSpPr>
          <p:cNvPr id="97" name="Google Shape;97;p15"/>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3600"/>
              <a:t>I can analyze data from an investigation and draw conclusions.</a:t>
            </a:r>
            <a:endParaRPr sz="3600"/>
          </a:p>
          <a:p>
            <a:pPr indent="0" lvl="0" marL="0">
              <a:spcBef>
                <a:spcPts val="1600"/>
              </a:spcBef>
              <a:spcAft>
                <a:spcPts val="1600"/>
              </a:spcAft>
              <a:buNone/>
            </a:pPr>
            <a:r>
              <a:t/>
            </a:r>
            <a:endParaRPr sz="3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6"/>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600"/>
              <a:t>Success Criteria</a:t>
            </a:r>
            <a:endParaRPr b="1" sz="3600"/>
          </a:p>
        </p:txBody>
      </p:sp>
      <p:sp>
        <p:nvSpPr>
          <p:cNvPr id="103" name="Google Shape;103;p16"/>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3600"/>
              <a:t>I can calculate mean and determine median for a data set.</a:t>
            </a:r>
            <a:endParaRPr sz="3600"/>
          </a:p>
          <a:p>
            <a:pPr indent="0" lvl="0" marL="0" rtl="0">
              <a:spcBef>
                <a:spcPts val="1600"/>
              </a:spcBef>
              <a:spcAft>
                <a:spcPts val="1600"/>
              </a:spcAft>
              <a:buNone/>
            </a:pPr>
            <a:r>
              <a:rPr lang="en" sz="3600"/>
              <a:t>I can use the data to draw a conclusion about the effect of multitasking on the time it takes to complete a set of tasks.</a:t>
            </a:r>
            <a:endParaRPr sz="3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7"/>
          <p:cNvSpPr txBox="1"/>
          <p:nvPr>
            <p:ph type="title"/>
          </p:nvPr>
        </p:nvSpPr>
        <p:spPr>
          <a:xfrm>
            <a:off x="311700" y="181400"/>
            <a:ext cx="8520600" cy="607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600"/>
              <a:t>Bead Investigation:</a:t>
            </a:r>
            <a:r>
              <a:rPr b="1" lang="en" sz="3600"/>
              <a:t> Summary</a:t>
            </a:r>
            <a:endParaRPr b="1" sz="3600"/>
          </a:p>
        </p:txBody>
      </p:sp>
      <p:sp>
        <p:nvSpPr>
          <p:cNvPr id="109" name="Google Shape;109;p17"/>
          <p:cNvSpPr txBox="1"/>
          <p:nvPr>
            <p:ph idx="1" type="body"/>
          </p:nvPr>
        </p:nvSpPr>
        <p:spPr>
          <a:xfrm>
            <a:off x="195600" y="925075"/>
            <a:ext cx="8801700" cy="3339000"/>
          </a:xfrm>
          <a:prstGeom prst="rect">
            <a:avLst/>
          </a:prstGeom>
        </p:spPr>
        <p:txBody>
          <a:bodyPr anchorCtr="0" anchor="t" bIns="91425" lIns="91425" spcFirstLastPara="1" rIns="91425" wrap="square" tIns="91425">
            <a:noAutofit/>
          </a:bodyPr>
          <a:lstStyle/>
          <a:p>
            <a:pPr indent="-381000" lvl="0" marL="457200" rtl="0">
              <a:spcBef>
                <a:spcPts val="0"/>
              </a:spcBef>
              <a:spcAft>
                <a:spcPts val="0"/>
              </a:spcAft>
              <a:buSzPts val="2400"/>
              <a:buChar char="●"/>
            </a:pPr>
            <a:r>
              <a:rPr lang="en" sz="2400"/>
              <a:t>You investigated how multitasking affects the time it takes to complete a series of tasks. </a:t>
            </a:r>
            <a:endParaRPr sz="2400"/>
          </a:p>
          <a:p>
            <a:pPr indent="-381000" lvl="0" marL="457200" rtl="0">
              <a:spcBef>
                <a:spcPts val="0"/>
              </a:spcBef>
              <a:spcAft>
                <a:spcPts val="0"/>
              </a:spcAft>
              <a:buSzPts val="2400"/>
              <a:buChar char="●"/>
            </a:pPr>
            <a:r>
              <a:rPr lang="en" sz="2400"/>
              <a:t>Specifically, each team sorted three sets of colored beads for two different projects.</a:t>
            </a:r>
            <a:endParaRPr sz="2400"/>
          </a:p>
          <a:p>
            <a:pPr indent="-381000" lvl="0" marL="457200" rtl="0">
              <a:spcBef>
                <a:spcPts val="0"/>
              </a:spcBef>
              <a:spcAft>
                <a:spcPts val="0"/>
              </a:spcAft>
              <a:buSzPts val="2400"/>
              <a:buChar char="●"/>
            </a:pPr>
            <a:r>
              <a:rPr lang="en" sz="2400"/>
              <a:t>The first time, teams used multitasking, switching back and forth between bead color and projects.</a:t>
            </a:r>
            <a:endParaRPr sz="2400"/>
          </a:p>
          <a:p>
            <a:pPr indent="-381000" lvl="0" marL="457200" rtl="0">
              <a:spcBef>
                <a:spcPts val="0"/>
              </a:spcBef>
              <a:spcAft>
                <a:spcPts val="0"/>
              </a:spcAft>
              <a:buSzPts val="2400"/>
              <a:buChar char="●"/>
            </a:pPr>
            <a:r>
              <a:rPr lang="en" sz="2400"/>
              <a:t>The second time, teams focused on one project and team members focused on one task at a time.</a:t>
            </a:r>
            <a:endParaRPr sz="24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18"/>
          <p:cNvSpPr txBox="1"/>
          <p:nvPr>
            <p:ph type="title"/>
          </p:nvPr>
        </p:nvSpPr>
        <p:spPr>
          <a:xfrm>
            <a:off x="311700" y="257600"/>
            <a:ext cx="8520600" cy="607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600"/>
              <a:t>Multitasking Experiment: Variables</a:t>
            </a:r>
            <a:endParaRPr b="1" sz="3600"/>
          </a:p>
        </p:txBody>
      </p:sp>
      <p:sp>
        <p:nvSpPr>
          <p:cNvPr id="115" name="Google Shape;115;p18"/>
          <p:cNvSpPr txBox="1"/>
          <p:nvPr>
            <p:ph idx="1" type="body"/>
          </p:nvPr>
        </p:nvSpPr>
        <p:spPr>
          <a:xfrm>
            <a:off x="176025" y="1077475"/>
            <a:ext cx="8782200" cy="3339000"/>
          </a:xfrm>
          <a:prstGeom prst="rect">
            <a:avLst/>
          </a:prstGeom>
        </p:spPr>
        <p:txBody>
          <a:bodyPr anchorCtr="0" anchor="t" bIns="91425" lIns="91425" spcFirstLastPara="1" rIns="91425" wrap="square" tIns="91425">
            <a:noAutofit/>
          </a:bodyPr>
          <a:lstStyle/>
          <a:p>
            <a:pPr indent="0" lvl="0" marL="0">
              <a:lnSpc>
                <a:spcPct val="100000"/>
              </a:lnSpc>
              <a:spcBef>
                <a:spcPts val="0"/>
              </a:spcBef>
              <a:spcAft>
                <a:spcPts val="0"/>
              </a:spcAft>
              <a:buNone/>
            </a:pPr>
            <a:r>
              <a:rPr lang="en" sz="2400"/>
              <a:t>What was your manipulated (changed) variable?</a:t>
            </a:r>
            <a:endParaRPr sz="2400"/>
          </a:p>
          <a:p>
            <a:pPr indent="0" lvl="0" marL="0">
              <a:lnSpc>
                <a:spcPct val="100000"/>
              </a:lnSpc>
              <a:spcBef>
                <a:spcPts val="1600"/>
              </a:spcBef>
              <a:spcAft>
                <a:spcPts val="0"/>
              </a:spcAft>
              <a:buNone/>
            </a:pPr>
            <a:r>
              <a:rPr lang="en" sz="2400">
                <a:solidFill>
                  <a:schemeClr val="accent3"/>
                </a:solidFill>
              </a:rPr>
              <a:t>How Project was Completed (multitasking or non-multitasking)</a:t>
            </a:r>
            <a:endParaRPr sz="2400">
              <a:solidFill>
                <a:schemeClr val="accent3"/>
              </a:solidFill>
            </a:endParaRPr>
          </a:p>
          <a:p>
            <a:pPr indent="0" lvl="0" marL="0" rtl="0">
              <a:lnSpc>
                <a:spcPct val="100000"/>
              </a:lnSpc>
              <a:spcBef>
                <a:spcPts val="1600"/>
              </a:spcBef>
              <a:spcAft>
                <a:spcPts val="0"/>
              </a:spcAft>
              <a:buNone/>
            </a:pPr>
            <a:r>
              <a:rPr lang="en" sz="2400"/>
              <a:t>What was your responding (measured) variable?</a:t>
            </a:r>
            <a:endParaRPr sz="2400"/>
          </a:p>
          <a:p>
            <a:pPr indent="0" lvl="0" marL="0" rtl="0">
              <a:lnSpc>
                <a:spcPct val="100000"/>
              </a:lnSpc>
              <a:spcBef>
                <a:spcPts val="1600"/>
              </a:spcBef>
              <a:spcAft>
                <a:spcPts val="0"/>
              </a:spcAft>
              <a:buNone/>
            </a:pPr>
            <a:r>
              <a:rPr lang="en" sz="2400">
                <a:solidFill>
                  <a:schemeClr val="accent3"/>
                </a:solidFill>
              </a:rPr>
              <a:t>Time it Took to Complete Project</a:t>
            </a:r>
            <a:endParaRPr sz="2400">
              <a:solidFill>
                <a:schemeClr val="accent3"/>
              </a:solidFill>
            </a:endParaRPr>
          </a:p>
          <a:p>
            <a:pPr indent="0" lvl="0" marL="0" rtl="0">
              <a:lnSpc>
                <a:spcPct val="100000"/>
              </a:lnSpc>
              <a:spcBef>
                <a:spcPts val="1600"/>
              </a:spcBef>
              <a:spcAft>
                <a:spcPts val="0"/>
              </a:spcAft>
              <a:buNone/>
            </a:pPr>
            <a:r>
              <a:rPr lang="en" sz="2400"/>
              <a:t>What were your controlled variables?</a:t>
            </a:r>
            <a:endParaRPr sz="2400"/>
          </a:p>
          <a:p>
            <a:pPr indent="0" lvl="0" marL="0" rtl="0">
              <a:lnSpc>
                <a:spcPct val="100000"/>
              </a:lnSpc>
              <a:spcBef>
                <a:spcPts val="1600"/>
              </a:spcBef>
              <a:spcAft>
                <a:spcPts val="0"/>
              </a:spcAft>
              <a:buNone/>
            </a:pPr>
            <a:r>
              <a:rPr lang="en" sz="2400">
                <a:solidFill>
                  <a:schemeClr val="accent3"/>
                </a:solidFill>
              </a:rPr>
              <a:t>Number of Workers, Number of Beads, Tasks</a:t>
            </a:r>
            <a:endParaRPr sz="2400">
              <a:solidFill>
                <a:schemeClr val="accent3"/>
              </a:solidFill>
            </a:endParaRPr>
          </a:p>
          <a:p>
            <a:pPr indent="0" lvl="0" marL="0" rtl="0">
              <a:lnSpc>
                <a:spcPct val="100000"/>
              </a:lnSpc>
              <a:spcBef>
                <a:spcPts val="1600"/>
              </a:spcBef>
              <a:spcAft>
                <a:spcPts val="1600"/>
              </a:spcAft>
              <a:buNone/>
            </a:pPr>
            <a:r>
              <a:t/>
            </a:r>
            <a:endParaRPr sz="2400">
              <a:solidFill>
                <a:schemeClr val="accent3"/>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9"/>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600"/>
              <a:t>Multitasking Experiment: Hypothesis</a:t>
            </a:r>
            <a:endParaRPr b="1" sz="3600"/>
          </a:p>
        </p:txBody>
      </p:sp>
      <p:sp>
        <p:nvSpPr>
          <p:cNvPr id="121" name="Google Shape;121;p19"/>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3600"/>
              <a:t>What was your hypothesis?</a:t>
            </a:r>
            <a:endParaRPr sz="3600"/>
          </a:p>
          <a:p>
            <a:pPr indent="0" lvl="0" marL="0" rtl="0">
              <a:spcBef>
                <a:spcPts val="1600"/>
              </a:spcBef>
              <a:spcAft>
                <a:spcPts val="1600"/>
              </a:spcAft>
              <a:buNone/>
            </a:pPr>
            <a:r>
              <a:rPr lang="en" sz="3600"/>
              <a:t>If bead groups are sorted </a:t>
            </a:r>
            <a:r>
              <a:rPr lang="en" sz="3600"/>
              <a:t>simultaneously, </a:t>
            </a:r>
            <a:r>
              <a:rPr lang="en" sz="3600"/>
              <a:t>then __________________, because ______________________ .</a:t>
            </a:r>
            <a:endParaRPr sz="3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0"/>
          <p:cNvSpPr txBox="1"/>
          <p:nvPr>
            <p:ph type="title"/>
          </p:nvPr>
        </p:nvSpPr>
        <p:spPr>
          <a:xfrm>
            <a:off x="311700" y="105200"/>
            <a:ext cx="8520600" cy="607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600"/>
              <a:t>Bead Investigation: Data</a:t>
            </a:r>
            <a:endParaRPr b="1" sz="3600"/>
          </a:p>
        </p:txBody>
      </p:sp>
      <p:graphicFrame>
        <p:nvGraphicFramePr>
          <p:cNvPr id="127" name="Google Shape;127;p20"/>
          <p:cNvGraphicFramePr/>
          <p:nvPr/>
        </p:nvGraphicFramePr>
        <p:xfrm>
          <a:off x="381000" y="838200"/>
          <a:ext cx="3000000" cy="3000000"/>
        </p:xfrm>
        <a:graphic>
          <a:graphicData uri="http://schemas.openxmlformats.org/drawingml/2006/table">
            <a:tbl>
              <a:tblPr>
                <a:noFill/>
                <a:tableStyleId>{4C3407C0-70D3-46C3-BD3A-88A461DE3226}</a:tableStyleId>
              </a:tblPr>
              <a:tblGrid>
                <a:gridCol w="1438275"/>
                <a:gridCol w="952500"/>
                <a:gridCol w="952500"/>
                <a:gridCol w="952500"/>
                <a:gridCol w="952500"/>
                <a:gridCol w="952500"/>
                <a:gridCol w="952500"/>
              </a:tblGrid>
              <a:tr h="200025">
                <a:tc>
                  <a:txBody>
                    <a:bodyPr>
                      <a:noAutofit/>
                    </a:bodyPr>
                    <a:lstStyle/>
                    <a:p>
                      <a:pPr indent="0" lvl="0" marL="0" rtl="0">
                        <a:lnSpc>
                          <a:spcPct val="115000"/>
                        </a:lnSpc>
                        <a:spcBef>
                          <a:spcPts val="0"/>
                        </a:spcBef>
                        <a:spcAft>
                          <a:spcPts val="0"/>
                        </a:spcAft>
                        <a:buNone/>
                      </a:pPr>
                      <a:r>
                        <a:rPr b="1" lang="en" sz="1000"/>
                        <a:t>FOURTH PERIOD</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c>
                  <a:txBody>
                    <a:bodyPr>
                      <a:noAutofit/>
                    </a:bodyPr>
                    <a:lstStyle/>
                    <a:p>
                      <a:pPr indent="0" lvl="0" marL="0" rtl="0" algn="ctr">
                        <a:lnSpc>
                          <a:spcPct val="115000"/>
                        </a:lnSpc>
                        <a:spcBef>
                          <a:spcPts val="0"/>
                        </a:spcBef>
                        <a:spcAft>
                          <a:spcPts val="0"/>
                        </a:spcAft>
                        <a:buNone/>
                      </a:pPr>
                      <a:r>
                        <a:rPr b="1" lang="en" sz="1000"/>
                        <a:t>Team 1</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2</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4</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5</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6</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8</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Multitasking RED</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9:28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X</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8:52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10:21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11:36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8:00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Multitasking BLUE</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9:18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X</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8:56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10:27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10:45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7:48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Non-Multitasking RED</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3:56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3:54</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2:27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X</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3:25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3:44</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Non-Multitasking BLUE</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4:03</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3:31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2:31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X</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4:13</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5:28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b="1" lang="en" sz="1000"/>
                        <a:t>FIFTH PERIOD</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c>
                  <a:txBody>
                    <a:bodyPr>
                      <a:noAutofit/>
                    </a:bodyPr>
                    <a:lstStyle/>
                    <a:p>
                      <a:pPr indent="0" lvl="0" marL="0" rtl="0" algn="ctr">
                        <a:lnSpc>
                          <a:spcPct val="115000"/>
                        </a:lnSpc>
                        <a:spcBef>
                          <a:spcPts val="0"/>
                        </a:spcBef>
                        <a:spcAft>
                          <a:spcPts val="0"/>
                        </a:spcAft>
                        <a:buNone/>
                      </a:pPr>
                      <a:r>
                        <a:rPr b="1" lang="en" sz="1000"/>
                        <a:t>Team 1</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2</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4</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5</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6</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8</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Multitasking RED</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6:31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4:36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X</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X</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5:49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5:46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Multitasking BLUE</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6:36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6:37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X</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X</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3:01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5:52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Non-Multitasking RED</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3:00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2:40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3:17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3:30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4:36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2:02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Non-Multitasking BLUE</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2:30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2:30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5:09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4:16</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4:01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2:14</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CCCCCC"/>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b="1" lang="en" sz="1000"/>
                        <a:t>SIXTH PERIOD</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D9D9D9"/>
                    </a:solidFill>
                  </a:tcPr>
                </a:tc>
                <a:tc>
                  <a:txBody>
                    <a:bodyPr>
                      <a:noAutofit/>
                    </a:bodyPr>
                    <a:lstStyle/>
                    <a:p>
                      <a:pPr indent="0" lvl="0" marL="0" rtl="0" algn="ctr">
                        <a:lnSpc>
                          <a:spcPct val="115000"/>
                        </a:lnSpc>
                        <a:spcBef>
                          <a:spcPts val="0"/>
                        </a:spcBef>
                        <a:spcAft>
                          <a:spcPts val="0"/>
                        </a:spcAft>
                        <a:buNone/>
                      </a:pPr>
                      <a:r>
                        <a:rPr b="1" lang="en" sz="1000"/>
                        <a:t>Team 1</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2</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4</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6</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b="1" lang="en" sz="1000"/>
                        <a:t>Team 8</a:t>
                      </a:r>
                      <a:endParaRPr b="1"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Multitasking RED</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9:30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6:22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8:43</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9:45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8:1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Multitasking BLUE</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9:39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6:11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12:30</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9:55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7:51</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Non-Multitasking RED</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3:17</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1:45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3:29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2:55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2:58</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00025">
                <a:tc>
                  <a:txBody>
                    <a:bodyPr>
                      <a:noAutofit/>
                    </a:bodyPr>
                    <a:lstStyle/>
                    <a:p>
                      <a:pPr indent="0" lvl="0" marL="0" rtl="0">
                        <a:lnSpc>
                          <a:spcPct val="115000"/>
                        </a:lnSpc>
                        <a:spcBef>
                          <a:spcPts val="0"/>
                        </a:spcBef>
                        <a:spcAft>
                          <a:spcPts val="0"/>
                        </a:spcAft>
                        <a:buNone/>
                      </a:pPr>
                      <a:r>
                        <a:rPr lang="en" sz="1000"/>
                        <a:t>Non-Multitasking BLUE</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3:52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2:25</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5:09</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3:22</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lgn="ctr">
                        <a:lnSpc>
                          <a:spcPct val="115000"/>
                        </a:lnSpc>
                        <a:spcBef>
                          <a:spcPts val="0"/>
                        </a:spcBef>
                        <a:spcAft>
                          <a:spcPts val="0"/>
                        </a:spcAft>
                        <a:buNone/>
                      </a:pPr>
                      <a:r>
                        <a:rPr lang="en" sz="1000"/>
                        <a:t>2:23</a:t>
                      </a:r>
                      <a:endParaRPr sz="10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noAutofit/>
                    </a:bodyPr>
                    <a:lstStyle/>
                    <a:p>
                      <a:pPr indent="0" lvl="0" marL="0" rtl="0">
                        <a:spcBef>
                          <a:spcPts val="0"/>
                        </a:spcBef>
                        <a:spcAft>
                          <a:spcPts val="0"/>
                        </a:spcAft>
                        <a:buNone/>
                      </a:pPr>
                      <a:r>
                        <a:t/>
                      </a:r>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1"/>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3600"/>
              <a:t>Bead Investigation: Analysis</a:t>
            </a:r>
            <a:endParaRPr b="1" sz="3600"/>
          </a:p>
        </p:txBody>
      </p:sp>
      <p:sp>
        <p:nvSpPr>
          <p:cNvPr id="133" name="Google Shape;133;p21"/>
          <p:cNvSpPr txBox="1"/>
          <p:nvPr>
            <p:ph idx="1" type="body"/>
          </p:nvPr>
        </p:nvSpPr>
        <p:spPr>
          <a:xfrm>
            <a:off x="311700" y="1229875"/>
            <a:ext cx="8520600" cy="5223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rPr lang="en" sz="3200"/>
              <a:t> </a:t>
            </a:r>
            <a:endParaRPr sz="3200"/>
          </a:p>
        </p:txBody>
      </p:sp>
      <p:sp>
        <p:nvSpPr>
          <p:cNvPr id="134" name="Google Shape;134;p21"/>
          <p:cNvSpPr txBox="1"/>
          <p:nvPr/>
        </p:nvSpPr>
        <p:spPr>
          <a:xfrm>
            <a:off x="311700" y="1281150"/>
            <a:ext cx="8520600" cy="3070800"/>
          </a:xfrm>
          <a:prstGeom prst="rect">
            <a:avLst/>
          </a:prstGeom>
          <a:noFill/>
          <a:ln>
            <a:noFill/>
          </a:ln>
        </p:spPr>
        <p:txBody>
          <a:bodyPr anchorCtr="0" anchor="ctr" bIns="91425" lIns="91425" spcFirstLastPara="1" rIns="91425" wrap="square" tIns="91425">
            <a:noAutofit/>
          </a:bodyPr>
          <a:lstStyle/>
          <a:p>
            <a:pPr indent="0" lvl="0" marL="0" rtl="0">
              <a:lnSpc>
                <a:spcPct val="115000"/>
              </a:lnSpc>
              <a:spcBef>
                <a:spcPts val="0"/>
              </a:spcBef>
              <a:spcAft>
                <a:spcPts val="0"/>
              </a:spcAft>
              <a:buNone/>
            </a:pPr>
            <a:r>
              <a:rPr lang="en" sz="2800">
                <a:solidFill>
                  <a:schemeClr val="dk2"/>
                </a:solidFill>
                <a:latin typeface="Roboto"/>
                <a:ea typeface="Roboto"/>
                <a:cs typeface="Roboto"/>
                <a:sym typeface="Roboto"/>
              </a:rPr>
              <a:t>Were the  experiments fair? Why or why not?</a:t>
            </a:r>
            <a:endParaRPr sz="2800">
              <a:solidFill>
                <a:schemeClr val="dk2"/>
              </a:solidFill>
              <a:latin typeface="Roboto"/>
              <a:ea typeface="Roboto"/>
              <a:cs typeface="Roboto"/>
              <a:sym typeface="Roboto"/>
            </a:endParaRPr>
          </a:p>
          <a:p>
            <a:pPr indent="0" lvl="0" marL="0" rtl="0">
              <a:lnSpc>
                <a:spcPct val="115000"/>
              </a:lnSpc>
              <a:spcBef>
                <a:spcPts val="1600"/>
              </a:spcBef>
              <a:spcAft>
                <a:spcPts val="0"/>
              </a:spcAft>
              <a:buNone/>
            </a:pPr>
            <a:r>
              <a:rPr lang="en" sz="2800">
                <a:solidFill>
                  <a:schemeClr val="dk2"/>
                </a:solidFill>
                <a:latin typeface="Roboto"/>
                <a:ea typeface="Roboto"/>
                <a:cs typeface="Roboto"/>
                <a:sym typeface="Roboto"/>
              </a:rPr>
              <a:t>Did the procedures provide reliable data? Why or why not?</a:t>
            </a:r>
            <a:endParaRPr sz="2800">
              <a:solidFill>
                <a:schemeClr val="dk2"/>
              </a:solidFill>
              <a:latin typeface="Roboto"/>
              <a:ea typeface="Roboto"/>
              <a:cs typeface="Roboto"/>
              <a:sym typeface="Roboto"/>
            </a:endParaRPr>
          </a:p>
          <a:p>
            <a:pPr indent="0" lvl="0" marL="0" rtl="0">
              <a:lnSpc>
                <a:spcPct val="115000"/>
              </a:lnSpc>
              <a:spcBef>
                <a:spcPts val="1600"/>
              </a:spcBef>
              <a:spcAft>
                <a:spcPts val="1600"/>
              </a:spcAft>
              <a:buNone/>
            </a:pPr>
            <a:r>
              <a:rPr lang="en" sz="2800">
                <a:solidFill>
                  <a:schemeClr val="dk2"/>
                </a:solidFill>
                <a:latin typeface="Roboto"/>
                <a:ea typeface="Roboto"/>
                <a:cs typeface="Roboto"/>
                <a:sym typeface="Roboto"/>
              </a:rPr>
              <a:t>Is there any data that should not be considered in analysis?  Why or why not?</a:t>
            </a:r>
            <a:endParaRPr sz="2800">
              <a:solidFill>
                <a:schemeClr val="dk2"/>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